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4630400" cy="8229600"/>
  <p:notesSz cx="8229600" cy="14630400"/>
  <p:embeddedFontLst>
    <p:embeddedFont>
      <p:font typeface="Nunito Semi Bold"/>
      <p:regular r:id="rId34"/>
    </p:embeddedFont>
    <p:embeddedFont>
      <p:font typeface="Nunito Semi Bold"/>
      <p:regular r:id="rId35"/>
    </p:embeddedFont>
    <p:embeddedFont>
      <p:font typeface="Nunito Semi Bold"/>
      <p:regular r:id="rId36"/>
    </p:embeddedFont>
    <p:embeddedFont>
      <p:font typeface="Nunito Semi Bold"/>
      <p:regular r:id="rId37"/>
    </p:embeddedFont>
    <p:embeddedFont>
      <p:font typeface="PT Sans"/>
      <p:regular r:id="rId38"/>
    </p:embeddedFont>
    <p:embeddedFont>
      <p:font typeface="PT Sans"/>
      <p:regular r:id="rId39"/>
    </p:embeddedFont>
    <p:embeddedFont>
      <p:font typeface="PT Sans"/>
      <p:regular r:id="rId40"/>
    </p:embeddedFont>
    <p:embeddedFont>
      <p:font typeface="PT Sans"/>
      <p:regular r:id="rId4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34" Type="http://schemas.openxmlformats.org/officeDocument/2006/relationships/font" Target="fonts/font1.fntdata"/><Relationship Id="rId35" Type="http://schemas.openxmlformats.org/officeDocument/2006/relationships/font" Target="fonts/font2.fntdata"/><Relationship Id="rId36" Type="http://schemas.openxmlformats.org/officeDocument/2006/relationships/font" Target="fonts/font3.fntdata"/><Relationship Id="rId37" Type="http://schemas.openxmlformats.org/officeDocument/2006/relationships/font" Target="fonts/font4.fntdata"/><Relationship Id="rId38" Type="http://schemas.openxmlformats.org/officeDocument/2006/relationships/font" Target="fonts/font5.fntdata"/><Relationship Id="rId39" Type="http://schemas.openxmlformats.org/officeDocument/2006/relationships/font" Target="fonts/font6.fntdata"/><Relationship Id="rId40" Type="http://schemas.openxmlformats.org/officeDocument/2006/relationships/font" Target="fonts/font7.fntdata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2" Type="http://schemas.openxmlformats.org/officeDocument/2006/relationships/image" Target="../media/image-1020-2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2" Type="http://schemas.openxmlformats.org/officeDocument/2006/relationships/image" Target="../media/image-1021-2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2" Type="http://schemas.openxmlformats.org/officeDocument/2006/relationships/image" Target="../media/image-1022-2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2" Type="http://schemas.openxmlformats.org/officeDocument/2006/relationships/image" Target="../media/image-1023-2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2" Type="http://schemas.openxmlformats.org/officeDocument/2006/relationships/image" Target="../media/image-1024-2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2" Type="http://schemas.openxmlformats.org/officeDocument/2006/relationships/image" Target="../media/image-1025-2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2" Type="http://schemas.openxmlformats.org/officeDocument/2006/relationships/image" Target="../media/image-1026-2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2" Type="http://schemas.openxmlformats.org/officeDocument/2006/relationships/image" Target="../media/image-1027-2.png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2" Type="http://schemas.openxmlformats.org/officeDocument/2006/relationships/image" Target="../media/image-1028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4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svg"/><Relationship Id="rId3" Type="http://schemas.openxmlformats.org/officeDocument/2006/relationships/image" Target="../media/image-24-3.png"/><Relationship Id="rId4" Type="http://schemas.openxmlformats.org/officeDocument/2006/relationships/image" Target="../media/image-24-4.svg"/><Relationship Id="rId5" Type="http://schemas.openxmlformats.org/officeDocument/2006/relationships/image" Target="../media/image-24-5.png"/><Relationship Id="rId6" Type="http://schemas.openxmlformats.org/officeDocument/2006/relationships/image" Target="../media/image-24-6.svg"/><Relationship Id="rId7" Type="http://schemas.openxmlformats.org/officeDocument/2006/relationships/image" Target="../media/image-24-7.png"/><Relationship Id="rId8" Type="http://schemas.openxmlformats.org/officeDocument/2006/relationships/image" Target="../media/image-24-8.svg"/><Relationship Id="rId9" Type="http://schemas.openxmlformats.org/officeDocument/2006/relationships/image" Target="../media/image-24-9.png"/><Relationship Id="rId10" Type="http://schemas.openxmlformats.org/officeDocument/2006/relationships/image" Target="../media/image-24-10.svg"/><Relationship Id="rId11" Type="http://schemas.openxmlformats.org/officeDocument/2006/relationships/image" Target="../media/image-24-11.png"/><Relationship Id="rId12" Type="http://schemas.openxmlformats.org/officeDocument/2006/relationships/image" Target="../media/image-24-12.svg"/><Relationship Id="rId13" Type="http://schemas.openxmlformats.org/officeDocument/2006/relationships/slideLayout" Target="../slideLayouts/slideLayout25.xml"/><Relationship Id="rId1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svg"/><Relationship Id="rId3" Type="http://schemas.openxmlformats.org/officeDocument/2006/relationships/image" Target="../media/image-25-3.png"/><Relationship Id="rId4" Type="http://schemas.openxmlformats.org/officeDocument/2006/relationships/image" Target="../media/image-25-4.sv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slideLayout" Target="../slideLayouts/slideLayout26.xml"/><Relationship Id="rId8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svg"/><Relationship Id="rId4" Type="http://schemas.openxmlformats.org/officeDocument/2006/relationships/image" Target="../media/image-27-4.png"/><Relationship Id="rId5" Type="http://schemas.openxmlformats.org/officeDocument/2006/relationships/image" Target="../media/image-27-5.svg"/><Relationship Id="rId6" Type="http://schemas.openxmlformats.org/officeDocument/2006/relationships/image" Target="../media/image-27-6.png"/><Relationship Id="rId7" Type="http://schemas.openxmlformats.org/officeDocument/2006/relationships/image" Target="../media/image-27-7.svg"/><Relationship Id="rId8" Type="http://schemas.openxmlformats.org/officeDocument/2006/relationships/slideLayout" Target="../slideLayouts/slideLayout28.xml"/><Relationship Id="rId9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://Localhost" TargetMode="Externa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92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Hospital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7623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Integrated Web-Based Healthcare Management Platform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82845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Presented by: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Amanjot Singh | 12309766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 Roshan Pal | 12325961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                   Palika Ghai | 12310349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78512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Date: 20-02-2026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64373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1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Plan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241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700463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881080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Development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728567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Utilized independent Django applications for each hospital function, ensuring flexibility and isolation.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33241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3700463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881080"/>
            <a:ext cx="41587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Development Phases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4728567"/>
            <a:ext cx="41587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Covered database modeling, backend logic, frontend UI design, rigorous testing, and seamless integration.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3324106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3700463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8810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Focus Areas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4376618"/>
            <a:ext cx="41588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Prioritized scalability for future growth, maintainability for long-term support, and efficient integration for system harmony.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05771"/>
            <a:ext cx="70069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Methodology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885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64894"/>
            <a:ext cx="4158734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1455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Requirement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641050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hospital needs, user roles, system features, and data flow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35773" y="25885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964894"/>
            <a:ext cx="4158734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5235773" y="31455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773" y="3641050"/>
            <a:ext cx="4158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Designed database schema, architecture, and module integration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633823" y="258853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9633823" y="2964894"/>
            <a:ext cx="4158853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9633823" y="31455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823" y="3641050"/>
            <a:ext cx="41588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Developed Django apps with models, views, templates, and authentication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7724" y="5202198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837724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&amp; Testing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37724" y="5878354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Integrated modules, performed functional testing, verified access control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434858" y="4825841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7434858" y="5202198"/>
            <a:ext cx="6357818" cy="30480"/>
          </a:xfrm>
          <a:prstGeom prst="rect">
            <a:avLst/>
          </a:prstGeom>
          <a:solidFill>
            <a:srgbClr val="59ABA9"/>
          </a:solidFill>
          <a:ln/>
        </p:spPr>
      </p:sp>
      <p:sp>
        <p:nvSpPr>
          <p:cNvPr id="21" name="Text 19"/>
          <p:cNvSpPr/>
          <p:nvPr/>
        </p:nvSpPr>
        <p:spPr>
          <a:xfrm>
            <a:off x="7434858" y="53828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34858" y="5878354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Configured database, ran migrations, deployed locally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80999" y="446723"/>
            <a:ext cx="7198638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Module Implementation - Accounts Module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0999" y="1103471"/>
            <a:ext cx="10068282" cy="49997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280999" y="6216134"/>
            <a:ext cx="4983956" cy="1566624"/>
          </a:xfrm>
          <a:prstGeom prst="roundRect">
            <a:avLst>
              <a:gd name="adj" fmla="val 148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458879" y="6394013"/>
            <a:ext cx="182391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2458879" y="6682264"/>
            <a:ext cx="462819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user authentication and role-based access control.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7365325" y="6216134"/>
            <a:ext cx="4983956" cy="1566624"/>
          </a:xfrm>
          <a:prstGeom prst="roundRect">
            <a:avLst>
              <a:gd name="adj" fmla="val 148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43205" y="6394013"/>
            <a:ext cx="1823918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3205" y="6682264"/>
            <a:ext cx="4628198" cy="922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registration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Login &amp; logout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 assignment (Doctor, Admin, Receptionist)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Password security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6192" y="461248"/>
            <a:ext cx="5158145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Patient Management Module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6192" y="1181219"/>
            <a:ext cx="10798016" cy="392644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916192" y="5237559"/>
            <a:ext cx="3522345" cy="1714500"/>
          </a:xfrm>
          <a:prstGeom prst="roundRect">
            <a:avLst>
              <a:gd name="adj" fmla="val 145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105263" y="5426631"/>
            <a:ext cx="195607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2105263" y="5740360"/>
            <a:ext cx="3144203" cy="450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Stores and manages comprehensive patient information and medical records.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554028" y="5237559"/>
            <a:ext cx="3522345" cy="1714500"/>
          </a:xfrm>
          <a:prstGeom prst="roundRect">
            <a:avLst>
              <a:gd name="adj" fmla="val 145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43099" y="5426631"/>
            <a:ext cx="195607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743099" y="5740360"/>
            <a:ext cx="3144203" cy="1022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patient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patient details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medical history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Assign doctor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9191863" y="5237559"/>
            <a:ext cx="3522345" cy="1714500"/>
          </a:xfrm>
          <a:prstGeom prst="roundRect">
            <a:avLst>
              <a:gd name="adj" fmla="val 145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80934" y="5426631"/>
            <a:ext cx="195607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380934" y="5740360"/>
            <a:ext cx="3144203" cy="4507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Centralizes patient data for easy retrieval and tracking.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916192" y="7125295"/>
            <a:ext cx="1956078" cy="244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Integration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916192" y="7542967"/>
            <a:ext cx="107980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Relational mapping with appointments and billing modules.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567" y="570071"/>
            <a:ext cx="4877991" cy="609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 Module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567" y="1538883"/>
            <a:ext cx="13179266" cy="443745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25567" y="6178272"/>
            <a:ext cx="4273391" cy="1491734"/>
          </a:xfrm>
          <a:prstGeom prst="roundRect">
            <a:avLst>
              <a:gd name="adj" fmla="val 208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5715" y="6408420"/>
            <a:ext cx="243899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55715" y="6820972"/>
            <a:ext cx="3813096" cy="618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Manages doctor information, specialization, and availability.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78504" y="6178272"/>
            <a:ext cx="4273391" cy="1491734"/>
          </a:xfrm>
          <a:prstGeom prst="roundRect">
            <a:avLst>
              <a:gd name="adj" fmla="val 208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08652" y="6408420"/>
            <a:ext cx="243899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408652" y="6820972"/>
            <a:ext cx="3813096" cy="618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doctor details, assign specialization, view scheduled appointments.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31442" y="6178272"/>
            <a:ext cx="4273391" cy="1491734"/>
          </a:xfrm>
          <a:prstGeom prst="roundRect">
            <a:avLst>
              <a:gd name="adj" fmla="val 2084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1590" y="6408420"/>
            <a:ext cx="243899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Importance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61590" y="6820972"/>
            <a:ext cx="3813096" cy="618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manage doctor availability and workload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3204" y="1611511"/>
            <a:ext cx="4887873" cy="50065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27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Appointment Module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1875711"/>
            <a:ext cx="3614618" cy="3117652"/>
          </a:xfrm>
          <a:prstGeom prst="roundRect">
            <a:avLst>
              <a:gd name="adj" fmla="val 469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7244" y="1875711"/>
            <a:ext cx="121920" cy="3117652"/>
          </a:xfrm>
          <a:prstGeom prst="roundRect">
            <a:avLst>
              <a:gd name="adj" fmla="val 294514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1198959" y="21455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98959" y="2641044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Handles appointment scheduling between patients and doctors.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1875711"/>
            <a:ext cx="3614618" cy="3117652"/>
          </a:xfrm>
          <a:prstGeom prst="roundRect">
            <a:avLst>
              <a:gd name="adj" fmla="val 469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61178" y="1875711"/>
            <a:ext cx="121920" cy="311765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5052893" y="21455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52893" y="2641044"/>
            <a:ext cx="2983587" cy="2082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Book appointments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appointment status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 duplicate scheduling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232678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807244" y="5232678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1198959" y="5502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Database: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98959" y="5998012"/>
            <a:ext cx="29835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ForeignKey linking Patient and Doctor models.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4691658" y="5232678"/>
            <a:ext cx="36146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48A8E2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4661178" y="5232678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48A8E2"/>
          </a:solidFill>
          <a:ln/>
        </p:spPr>
      </p:sp>
      <p:sp>
        <p:nvSpPr>
          <p:cNvPr id="18" name="Text 15"/>
          <p:cNvSpPr/>
          <p:nvPr/>
        </p:nvSpPr>
        <p:spPr>
          <a:xfrm>
            <a:off x="5052893" y="55024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Impact: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052893" y="5998012"/>
            <a:ext cx="29835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Improves scheduling efficiency and reduces conflicts.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384" y="636746"/>
            <a:ext cx="5552123" cy="6956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9514" y="2681168"/>
            <a:ext cx="4180284" cy="522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Pharmacy Module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539514" y="3335417"/>
            <a:ext cx="555212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Manages medicine inventory and stock control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9514" y="3701534"/>
            <a:ext cx="555212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Features: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9514" y="4067651"/>
            <a:ext cx="5552123" cy="1128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Add and manage medicines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stock levels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expiry dates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 issued medicines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9514" y="5314593"/>
            <a:ext cx="555212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Prevents stock shortages and ensures efficient inventory control</a:t>
            </a:r>
            <a:endParaRPr lang="en-US" sz="13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4601" y="776168"/>
            <a:ext cx="9581078" cy="30303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468" y="4037648"/>
            <a:ext cx="5402699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 Dashboard Module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078468" y="4833699"/>
            <a:ext cx="1247346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Purpose: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real-time analytics and system monitoring for hospital operations.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078468" y="5283875"/>
            <a:ext cx="1247346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Features: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078468" y="5734050"/>
            <a:ext cx="12473464" cy="1269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total patients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appointments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statistics</a:t>
            </a:r>
            <a:endParaRPr lang="en-US" sz="150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Generate reports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78468" y="7176492"/>
            <a:ext cx="1247346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Impact:</a:t>
            </a:r>
            <a:pPr algn="l" indent="0" marL="0">
              <a:lnSpc>
                <a:spcPts val="21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Enables data-driven decision-making and comprehensive hospital performance tracking.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28762" y="329089"/>
            <a:ext cx="45285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 Control (RBAC)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28762" y="704969"/>
            <a:ext cx="269057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Roles &amp; Permissions Implementation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762" y="970597"/>
            <a:ext cx="7772757" cy="43382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28762" y="5376148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uses Django's authentication system to implement role-based permissions, ensuring secure access control.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3428762" y="560939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428762" y="5875020"/>
            <a:ext cx="7772757" cy="636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system access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users and permissions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reports and analytics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system performance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3428762" y="6601539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428762" y="6867168"/>
            <a:ext cx="7772757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assigned patients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Manage appointments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Access lab reports and medical records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3428762" y="7429262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Receptionist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3428762" y="7694890"/>
            <a:ext cx="7772757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Register new patients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Schedule appointments</a:t>
            </a:r>
            <a:endParaRPr lang="en-US" sz="900" dirty="0"/>
          </a:p>
          <a:p>
            <a:pPr algn="l" marL="342900" indent="-342900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patient information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73" y="1220748"/>
            <a:ext cx="6334958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Timeline &amp; Dependencies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5673" y="1799868"/>
            <a:ext cx="2260640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Requirements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5673" y="2263021"/>
            <a:ext cx="7892653" cy="1732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3.8 or above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Django Framework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SQLite3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(Python package manager)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Browser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VS Code (Code Editor)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5673" y="4196120"/>
            <a:ext cx="21033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 Libraries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5673" y="4659273"/>
            <a:ext cx="7892653" cy="843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Pillow - Image handling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Bootstrap - Frontend styling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ReportLab - PDF and CSV file generation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5673" y="5702618"/>
            <a:ext cx="221241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Installation Commands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5673" y="6165771"/>
            <a:ext cx="7892653" cy="843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install django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install pillow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pip install reportlab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9630" y="1355884"/>
            <a:ext cx="3996690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Executive Summary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799630" y="1975961"/>
            <a:ext cx="6452830" cy="69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Hospital Management System (HMS) is a web-based application developed using the Django framework. The system is designed to manage and automate the daily operations of a hospital efficiently.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1799630" y="2781300"/>
            <a:ext cx="6452830" cy="69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Hospitals traditionally rely on manual record-keeping systems, which lead to data redundancy, human errors, appointment mismanagement, and delayed billing processes. To overcome these challenges, our system provides a centralized digital solution.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799630" y="3586639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integrates various hospital departments such as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799630" y="3927396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•Administration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799630" y="4268153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•Doctors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799630" y="4608909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•Patients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799630" y="4949666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•Pharmacy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799630" y="5290423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•Laboratory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1799630" y="5631180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•Billing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1799630" y="5971937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•Reception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799630" y="6312694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into one unified platform.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799630" y="6653451"/>
            <a:ext cx="6452830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4418" y="1829276"/>
            <a:ext cx="3428286" cy="4571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1322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762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Mitigation Strategies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2728436"/>
            <a:ext cx="7468553" cy="2249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Role-based access control (RBAC)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Django authentication and password protection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Input validation and form validation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Foreign Key relationships for data integrity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 database backups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2475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Contingency Plans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899785"/>
            <a:ext cx="7468553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 backup and restore mechanism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override access for emergencies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appointment confirmation system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960" y="1252538"/>
            <a:ext cx="6505575" cy="533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Proposed Solution &amp; Architecture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634960" y="1992273"/>
            <a:ext cx="7874079" cy="2871668"/>
          </a:xfrm>
          <a:prstGeom prst="roundRect">
            <a:avLst>
              <a:gd name="adj" fmla="val 9477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9152" y="2196465"/>
            <a:ext cx="2825591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Multimodule Integration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9152" y="2598896"/>
            <a:ext cx="7465695" cy="510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centralized web-based HMS providing secure access to all hospital operations with real-time data synchronization across departments.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39152" y="3191589"/>
            <a:ext cx="7465695" cy="146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 and appointment management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Doctor scheduling and records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Billing and payment processing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Pharmacy inventory tracking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dashboard analytics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4960" y="5001339"/>
            <a:ext cx="7874079" cy="1975723"/>
          </a:xfrm>
          <a:prstGeom prst="roundRect">
            <a:avLst>
              <a:gd name="adj" fmla="val 13774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9152" y="5205532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39152" y="5607963"/>
            <a:ext cx="7465695" cy="1164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Python Django (MVT)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SQLite3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HTML, CSS, Bootstrap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Libraries: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Pillow, ReportLab</a:t>
            </a:r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720" y="731282"/>
            <a:ext cx="5828586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Objectives &amp; KPIs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1674376" y="2958822"/>
            <a:ext cx="2464951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60%</a:t>
            </a:r>
            <a:endParaRPr lang="en-US" sz="3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866" y="1706285"/>
            <a:ext cx="3006090" cy="30060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28073" y="4930140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Paperwork Reduction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07720" y="5325428"/>
            <a:ext cx="419850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Minimizing administrative burden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082546" y="2958822"/>
            <a:ext cx="2464951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30%</a:t>
            </a:r>
            <a:endParaRPr lang="en-US" sz="3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036" y="1706285"/>
            <a:ext cx="3006090" cy="30060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6243" y="4930140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Efficiency Gain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215890" y="5325428"/>
            <a:ext cx="419850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Operational time savings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490716" y="2958822"/>
            <a:ext cx="2464951" cy="501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45%</a:t>
            </a:r>
            <a:endParaRPr lang="en-US" sz="3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206" y="1706285"/>
            <a:ext cx="3006090" cy="300609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44413" y="4930140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Error Reduction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624060" y="5325428"/>
            <a:ext cx="4198501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data accuracy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807720" y="5976342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Operational Goals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807720" y="6438781"/>
            <a:ext cx="6263045" cy="100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Streamline patient registration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 doctor schedules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Accelerate billing cycles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567255" y="5976342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Quality Targets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7567255" y="6438781"/>
            <a:ext cx="6263045" cy="1000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Eliminate data entry errors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billing accuracy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Enhance care coordination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7964" y="486132"/>
            <a:ext cx="399061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07964" y="1032986"/>
            <a:ext cx="335232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Django MVT Pattern Implementation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205" y="1462564"/>
            <a:ext cx="10973753" cy="41606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7982" y="3929128"/>
            <a:ext cx="2332244" cy="2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Layer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088860" y="4308599"/>
            <a:ext cx="2621366" cy="423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SQLite3 stores and retrieves persistent data.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919914" y="3025968"/>
            <a:ext cx="2332245" cy="2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 Layer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919914" y="3405440"/>
            <a:ext cx="2621366" cy="423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Django backend handles business logic and auth.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422038" y="2078752"/>
            <a:ext cx="2332244" cy="2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Presentation Layer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2132917" y="2458223"/>
            <a:ext cx="2621365" cy="63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HTML/CSS/Bootstrap templates render responsive UI.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64" y="5758339"/>
            <a:ext cx="3671411" cy="6784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77509" y="6556891"/>
            <a:ext cx="199524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Frontend Layer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977509" y="6878360"/>
            <a:ext cx="3332321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HTML, CSS, Bootstrap templates render dynamic content with responsive UI components</a:t>
            </a:r>
            <a:endParaRPr lang="en-US" sz="13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375" y="5758339"/>
            <a:ext cx="3671411" cy="67841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648920" y="6556891"/>
            <a:ext cx="199524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Backend Layer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5648920" y="6878360"/>
            <a:ext cx="3332321" cy="695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Django processes business logic, handles authentication, and manages data flow</a:t>
            </a:r>
            <a:endParaRPr lang="en-US" sz="13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787" y="5758339"/>
            <a:ext cx="3671411" cy="67841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20332" y="6556891"/>
            <a:ext cx="199524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Layer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9320332" y="6878360"/>
            <a:ext cx="3332321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SQLite3 stores structured data with relational integrity and efficient query operations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804267"/>
            <a:ext cx="5071943" cy="604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Modules Overview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9852" y="1762601"/>
            <a:ext cx="411242" cy="411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9852" y="2394704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Accounts &amp; RBAC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19852" y="2803088"/>
            <a:ext cx="648485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Role-based access control managing user permissions across admin, doctor, and receptionist roles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5571" y="1762601"/>
            <a:ext cx="411242" cy="4112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5571" y="2394704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Patient Management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25571" y="2803088"/>
            <a:ext cx="648497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patient profiles, medical history, and demographic information in centralized records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52" y="3767971"/>
            <a:ext cx="411242" cy="4112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9852" y="4400074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 Module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19852" y="4808458"/>
            <a:ext cx="648485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Doctor schedules, availability, specialization tracking, and performance analytics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5571" y="3767971"/>
            <a:ext cx="411242" cy="4112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5571" y="4400074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Appointment System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25571" y="4808458"/>
            <a:ext cx="648497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scheduling with conflict detection, reminders, and queue management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852" y="5773341"/>
            <a:ext cx="411242" cy="4112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9852" y="6405443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Billing &amp; Payment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719852" y="6813828"/>
            <a:ext cx="6484858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invoice generation, payment processing, and financial reporting</a:t>
            </a:r>
            <a:endParaRPr lang="en-US" sz="16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5571" y="5773341"/>
            <a:ext cx="411242" cy="4112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25571" y="6405443"/>
            <a:ext cx="24195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Pharmacy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25571" y="6813828"/>
            <a:ext cx="6484977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Inventory tracking, stock levels, prescription management, and order processing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4599"/>
            <a:ext cx="69844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 Control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373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permission system ensures data protection while maintaining operational efficiency.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389590"/>
            <a:ext cx="4158734" cy="3285292"/>
          </a:xfrm>
          <a:prstGeom prst="roundRect">
            <a:avLst>
              <a:gd name="adj" fmla="val 1093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8204" y="3420070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37604" y="3588187"/>
            <a:ext cx="358973" cy="3589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07519" y="43774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Administrator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07519" y="4872990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System Access: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User management, system settings, financial reports, analytics dashboard, and audit trails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3389590"/>
            <a:ext cx="4158734" cy="3285292"/>
          </a:xfrm>
          <a:prstGeom prst="roundRect">
            <a:avLst>
              <a:gd name="adj" fmla="val 1093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66253" y="3420070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5654" y="3588187"/>
            <a:ext cx="358973" cy="3589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5569" y="43774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Doctor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505569" y="4872990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Clinical Access: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Patient records, appointment schedules, medical history, treatment notes, and prescription management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3823" y="3389590"/>
            <a:ext cx="4158853" cy="3285292"/>
          </a:xfrm>
          <a:prstGeom prst="roundRect">
            <a:avLst>
              <a:gd name="adj" fmla="val 10930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64303" y="3420070"/>
            <a:ext cx="4097893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3703" y="3588187"/>
            <a:ext cx="358973" cy="3589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03619" y="43774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Receptionist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03619" y="4872990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Front-Desk Access: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Patient registration, appointment booking, billing entry, basic inquiries, and call handling</a:t>
            </a:r>
            <a:endParaRPr lang="en-US" sz="18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7692" y="831771"/>
            <a:ext cx="6348532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Implementation Highlights &amp; ROI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37692" y="1685568"/>
            <a:ext cx="2682835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Achievements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37692" y="2095857"/>
            <a:ext cx="1778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1537692" y="2375297"/>
            <a:ext cx="5560338" cy="2286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6" name="Text 4"/>
          <p:cNvSpPr/>
          <p:nvPr/>
        </p:nvSpPr>
        <p:spPr>
          <a:xfrm>
            <a:off x="1537692" y="2509957"/>
            <a:ext cx="209323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Design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537692" y="2903696"/>
            <a:ext cx="55603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Separate Django apps for each module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537692" y="3417213"/>
            <a:ext cx="1778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537692" y="3696653"/>
            <a:ext cx="5560338" cy="2286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1537692" y="3831312"/>
            <a:ext cx="209323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Relationships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37692" y="4225052"/>
            <a:ext cx="55603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ForeignKey constraints and CASCADE operations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537692" y="4738568"/>
            <a:ext cx="1778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537692" y="5018008"/>
            <a:ext cx="5560338" cy="2286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4" name="Text 12"/>
          <p:cNvSpPr/>
          <p:nvPr/>
        </p:nvSpPr>
        <p:spPr>
          <a:xfrm>
            <a:off x="1537692" y="5152668"/>
            <a:ext cx="209323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Auth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37692" y="5546408"/>
            <a:ext cx="55603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Session management and secure authentication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1537692" y="6059924"/>
            <a:ext cx="177879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1537692" y="6339364"/>
            <a:ext cx="5560338" cy="2286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8" name="Text 16"/>
          <p:cNvSpPr/>
          <p:nvPr/>
        </p:nvSpPr>
        <p:spPr>
          <a:xfrm>
            <a:off x="1537692" y="6474023"/>
            <a:ext cx="209323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DB Migrations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537692" y="6867763"/>
            <a:ext cx="556033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Version control and rollback capabilities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39752" y="1685568"/>
            <a:ext cx="209323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539752" y="2079308"/>
            <a:ext cx="5560338" cy="1130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 to </a:t>
            </a:r>
            <a:pPr algn="l" indent="0" marL="0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48A8E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70% reduction in paperwork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60% faster patient registration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45% decrease in billing errors</a:t>
            </a:r>
            <a:endParaRPr lang="en-US" sz="140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data access saves 30+ hours weekly</a:t>
            </a:r>
            <a:endParaRPr 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552" y="1061561"/>
            <a:ext cx="4582954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 &amp; Next Steps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05552" y="1758077"/>
            <a:ext cx="3903940" cy="1826776"/>
          </a:xfrm>
          <a:prstGeom prst="roundRect">
            <a:avLst>
              <a:gd name="adj" fmla="val 14209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1946315"/>
            <a:ext cx="519113" cy="519113"/>
          </a:xfrm>
          <a:prstGeom prst="roundRect">
            <a:avLst>
              <a:gd name="adj" fmla="val 17612900"/>
            </a:avLst>
          </a:prstGeom>
          <a:solidFill>
            <a:srgbClr val="48A8E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6546" y="2089071"/>
            <a:ext cx="233601" cy="2336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2590443"/>
            <a:ext cx="20357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Integration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93790" y="2919889"/>
            <a:ext cx="3527465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Successfully deployed multi-module platform with complete data flow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4634508" y="1758077"/>
            <a:ext cx="3903940" cy="1826776"/>
          </a:xfrm>
          <a:prstGeom prst="roundRect">
            <a:avLst>
              <a:gd name="adj" fmla="val 14209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822746" y="1946315"/>
            <a:ext cx="519113" cy="519113"/>
          </a:xfrm>
          <a:prstGeom prst="roundRect">
            <a:avLst>
              <a:gd name="adj" fmla="val 17612900"/>
            </a:avLst>
          </a:prstGeom>
          <a:solidFill>
            <a:srgbClr val="48A8E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5502" y="2089071"/>
            <a:ext cx="233601" cy="2336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22746" y="2590443"/>
            <a:ext cx="20357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822746" y="2919889"/>
            <a:ext cx="3527465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Architecture designed for cloud migration and user scaling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605552" y="3709868"/>
            <a:ext cx="7932896" cy="1588413"/>
          </a:xfrm>
          <a:prstGeom prst="roundRect">
            <a:avLst>
              <a:gd name="adj" fmla="val 16341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93790" y="3898106"/>
            <a:ext cx="519113" cy="519113"/>
          </a:xfrm>
          <a:prstGeom prst="roundRect">
            <a:avLst>
              <a:gd name="adj" fmla="val 17612900"/>
            </a:avLst>
          </a:prstGeom>
          <a:solidFill>
            <a:srgbClr val="48A8E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546" y="4040862"/>
            <a:ext cx="233601" cy="23360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4542234"/>
            <a:ext cx="2299573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Applicability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93790" y="4871680"/>
            <a:ext cx="7556421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Ready for pilot deployment in healthcare facilities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05552" y="5485805"/>
            <a:ext cx="7932896" cy="1017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0"/>
              </a:lnSpc>
              <a:buNone/>
            </a:pPr>
            <a:r>
              <a:rPr lang="en-US" sz="6400" dirty="0">
                <a:solidFill>
                  <a:srgbClr val="F2B42D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Questions?</a:t>
            </a:r>
            <a:endParaRPr lang="en-US" sz="6400" dirty="0"/>
          </a:p>
        </p:txBody>
      </p:sp>
      <p:sp>
        <p:nvSpPr>
          <p:cNvPr id="20" name="Text 14"/>
          <p:cNvSpPr/>
          <p:nvPr/>
        </p:nvSpPr>
        <p:spPr>
          <a:xfrm>
            <a:off x="605552" y="6691313"/>
            <a:ext cx="7932896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time and consideration. This system represents 120+ hours of development, database design, and testing—delivering a ready-to-deploy healthcare management solution.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474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430191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4187904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Manual processes, scheduling delays, fragmented data, poor communication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430191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9794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97949" y="4187904"/>
            <a:ext cx="36343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Centralized web platform with patient management, doctor scheduling, lab reports, pharmacy, billing, and admin dashboard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430191"/>
            <a:ext cx="4158853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5999" y="3692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Expected Outcomes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5999" y="4187904"/>
            <a:ext cx="36345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60% paperwork reduction, faster bookings, real-time access, improved efficiency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489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6766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hospital management faces critical operational challenges that impede efficiency and patient care quality.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919889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2919889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189684"/>
            <a:ext cx="30409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Manual Record Keeping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685223"/>
            <a:ext cx="57267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Paper-based systems create documentation errors, loss of critical information, and time-consuming retrieval processes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919889"/>
            <a:ext cx="6357818" cy="2184202"/>
          </a:xfrm>
          <a:prstGeom prst="roundRect">
            <a:avLst>
              <a:gd name="adj" fmla="val 669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2919889"/>
            <a:ext cx="121920" cy="2184202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796093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Appointment Delays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3685223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Inefficient scheduling causes patient wait times, double bookings, and resource allocation conflicts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343406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5343406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4" name="Text 12"/>
          <p:cNvSpPr/>
          <p:nvPr/>
        </p:nvSpPr>
        <p:spPr>
          <a:xfrm>
            <a:off x="1198959" y="5613202"/>
            <a:ext cx="31901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Centralized Database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6108740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Isolated departmental data prevents holistic patient view and coordinated care delivery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343406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4378" y="5343406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7425E"/>
          </a:solidFill>
          <a:ln/>
        </p:spPr>
      </p:sp>
      <p:sp>
        <p:nvSpPr>
          <p:cNvPr id="18" name="Text 16"/>
          <p:cNvSpPr/>
          <p:nvPr/>
        </p:nvSpPr>
        <p:spPr>
          <a:xfrm>
            <a:off x="7796093" y="56132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Poor Communication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6108740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Disconnected departments struggle with information sharing, creating operational bottlenecks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302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13052"/>
            <a:ext cx="4158734" cy="4386143"/>
          </a:xfrm>
          <a:prstGeom prst="roundRect">
            <a:avLst>
              <a:gd name="adj" fmla="val 863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8204" y="2543532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sp>
        <p:nvSpPr>
          <p:cNvPr id="5" name="Text 3"/>
          <p:cNvSpPr/>
          <p:nvPr/>
        </p:nvSpPr>
        <p:spPr>
          <a:xfrm>
            <a:off x="1107519" y="35009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Primary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07519" y="3996452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Digitalize and automate hospital operations to improve efficiency, reduce manual errors, and enhance patient service quality.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513052"/>
            <a:ext cx="4158734" cy="4386143"/>
          </a:xfrm>
          <a:prstGeom prst="roundRect">
            <a:avLst>
              <a:gd name="adj" fmla="val 863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66253" y="2543532"/>
            <a:ext cx="4097774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sp>
        <p:nvSpPr>
          <p:cNvPr id="9" name="Text 7"/>
          <p:cNvSpPr/>
          <p:nvPr/>
        </p:nvSpPr>
        <p:spPr>
          <a:xfrm>
            <a:off x="5505569" y="3500914"/>
            <a:ext cx="35079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05569" y="3996452"/>
            <a:ext cx="3619143" cy="263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Faster patient registration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Fewer scheduling conflicts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Improved billing accuracy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Quicker record retrieval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operational efficiency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513052"/>
            <a:ext cx="4158853" cy="4386143"/>
          </a:xfrm>
          <a:prstGeom prst="roundRect">
            <a:avLst>
              <a:gd name="adj" fmla="val 8634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64303" y="2543532"/>
            <a:ext cx="4097893" cy="718066"/>
          </a:xfrm>
          <a:prstGeom prst="roundRect">
            <a:avLst>
              <a:gd name="adj" fmla="val 44912"/>
            </a:avLst>
          </a:prstGeom>
          <a:solidFill>
            <a:srgbClr val="00002E"/>
          </a:solidFill>
          <a:ln/>
        </p:spPr>
      </p:sp>
      <p:sp>
        <p:nvSpPr>
          <p:cNvPr id="13" name="Text 11"/>
          <p:cNvSpPr/>
          <p:nvPr/>
        </p:nvSpPr>
        <p:spPr>
          <a:xfrm>
            <a:off x="9903619" y="35009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Success Criteria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03619" y="3996452"/>
            <a:ext cx="3619262" cy="2249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Error-free module functionality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Proper user role enforcement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data management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Smooth multi-user operations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Successful platform integration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463528"/>
            <a:ext cx="49669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Solution Design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406860"/>
            <a:ext cx="4966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6157" y="1346597"/>
            <a:ext cx="7404021" cy="49378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96157" y="6553676"/>
            <a:ext cx="74040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111579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Design (ER Diagram)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75892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1753791"/>
            <a:ext cx="6185535" cy="41236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14761" y="61466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0868" y="1255752"/>
            <a:ext cx="3720465" cy="465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2180868" y="1929646"/>
            <a:ext cx="5082064" cy="2052876"/>
          </a:xfrm>
          <a:prstGeom prst="roundRect">
            <a:avLst>
              <a:gd name="adj" fmla="val 53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158008" y="1929646"/>
            <a:ext cx="91440" cy="2052876"/>
          </a:xfrm>
          <a:prstGeom prst="roundRect">
            <a:avLst>
              <a:gd name="adj" fmla="val 259388"/>
            </a:avLst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2430423" y="2110621"/>
            <a:ext cx="186023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Django MVT Pattern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430423" y="2405658"/>
            <a:ext cx="4651534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Leverages the </a:t>
            </a:r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Model-View-Template (MVT)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pattern for a clean separation of concerns, ensuring high modularity and maintainability.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430423" y="3098363"/>
            <a:ext cx="4651534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Models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Manage data structure and database interactions.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Views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Handle business logic and process requests.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Templates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Render the user interface.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367349" y="1929646"/>
            <a:ext cx="5082183" cy="2052876"/>
          </a:xfrm>
          <a:prstGeom prst="roundRect">
            <a:avLst>
              <a:gd name="adj" fmla="val 5345"/>
            </a:avLst>
          </a:prstGeom>
          <a:solidFill>
            <a:srgbClr val="00002E">
              <a:alpha val="75000"/>
            </a:srgbClr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44489" y="1929646"/>
            <a:ext cx="91440" cy="2052876"/>
          </a:xfrm>
          <a:prstGeom prst="roundRect">
            <a:avLst>
              <a:gd name="adj" fmla="val 259388"/>
            </a:avLst>
          </a:prstGeom>
          <a:solidFill>
            <a:srgbClr val="D7425E"/>
          </a:solidFill>
          <a:ln/>
        </p:spPr>
      </p:sp>
      <p:sp>
        <p:nvSpPr>
          <p:cNvPr id="10" name="Text 8"/>
          <p:cNvSpPr/>
          <p:nvPr/>
        </p:nvSpPr>
        <p:spPr>
          <a:xfrm>
            <a:off x="7616904" y="2110621"/>
            <a:ext cx="186023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Benefits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616904" y="2405658"/>
            <a:ext cx="4651653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architecture provides significant advantages: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616904" y="2678311"/>
            <a:ext cx="465165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Modularity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Easy to manage and update individual components.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Maintainability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Simplified debugging and long-term support.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Scalability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Built to grow with increasing demands.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Security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Enhanced by Django’s built-in features.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2180868" y="4139089"/>
            <a:ext cx="186023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2180868" y="4528066"/>
            <a:ext cx="10268664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application is built on a robust and modern technology stack: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2180868" y="4855488"/>
            <a:ext cx="10268664" cy="2118360"/>
          </a:xfrm>
          <a:prstGeom prst="roundRect">
            <a:avLst>
              <a:gd name="adj" fmla="val 111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2188488" y="4863108"/>
            <a:ext cx="10253424" cy="3505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2346603" y="493335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Layer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477125" y="493335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</a:t>
            </a: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2188488" y="5213628"/>
            <a:ext cx="10253424" cy="3505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2346603" y="528387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Backend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7477125" y="528387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Python, Django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2188488" y="5564148"/>
            <a:ext cx="10253424" cy="3505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2346603" y="563439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Frontend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7477125" y="563439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HTML, CSS, Bootstrap</a:t>
            </a:r>
            <a:endParaRPr lang="en-US" sz="1200" dirty="0"/>
          </a:p>
        </p:txBody>
      </p:sp>
      <p:sp>
        <p:nvSpPr>
          <p:cNvPr id="25" name="Shape 23"/>
          <p:cNvSpPr/>
          <p:nvPr/>
        </p:nvSpPr>
        <p:spPr>
          <a:xfrm>
            <a:off x="2188488" y="5914668"/>
            <a:ext cx="10253424" cy="3505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2346603" y="598491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Database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7477125" y="598491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SQLite3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2188488" y="6265188"/>
            <a:ext cx="10253424" cy="3505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2346603" y="633543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Authentication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7477125" y="633543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Django Auth System</a:t>
            </a:r>
            <a:endParaRPr lang="en-US" sz="1200" dirty="0"/>
          </a:p>
        </p:txBody>
      </p:sp>
      <p:sp>
        <p:nvSpPr>
          <p:cNvPr id="31" name="Shape 29"/>
          <p:cNvSpPr/>
          <p:nvPr/>
        </p:nvSpPr>
        <p:spPr>
          <a:xfrm>
            <a:off x="2188488" y="6615708"/>
            <a:ext cx="10253424" cy="3505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2346603" y="668595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7477125" y="6685955"/>
            <a:ext cx="480667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u="sng" dirty="0">
                <a:solidFill>
                  <a:srgbClr val="F2B42D"/>
                </a:solidFill>
                <a:latin typeface="PT Sans" pitchFamily="34" charset="0"/>
                <a:ea typeface="PT Sans" pitchFamily="34" charset="-122"/>
                <a:cs typeface="PT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Localhost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95701"/>
            <a:ext cx="62055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Features &amp; Modules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784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system comprises 11 integrated modules, each developed as a separate Django app for modularity and maintainability.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630692"/>
            <a:ext cx="4158734" cy="2803088"/>
          </a:xfrm>
          <a:prstGeom prst="roundRect">
            <a:avLst>
              <a:gd name="adj" fmla="val 1281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99899" y="3892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9899" y="4388406"/>
            <a:ext cx="3634383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Accounts &amp; RBAC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Patient Management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Doctor Management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Appointment Management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630692"/>
            <a:ext cx="4158734" cy="2803088"/>
          </a:xfrm>
          <a:prstGeom prst="roundRect">
            <a:avLst>
              <a:gd name="adj" fmla="val 1281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97949" y="3892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Operations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97949" y="4388406"/>
            <a:ext cx="3634383" cy="1783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Billing &amp; Payment Module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Pharmacy Management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Laboratory Module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Nurse Module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630692"/>
            <a:ext cx="4158853" cy="2803088"/>
          </a:xfrm>
          <a:prstGeom prst="roundRect">
            <a:avLst>
              <a:gd name="adj" fmla="val 1281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5999" y="38928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Support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5999" y="4388406"/>
            <a:ext cx="3634502" cy="131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Admin Dashboard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Reception Module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Reports Module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2026-02-20T16:18:02Z</dcterms:created>
  <dcterms:modified xsi:type="dcterms:W3CDTF">2026-02-20T16:18:02Z</dcterms:modified>
</cp:coreProperties>
</file>